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6" r:id="rId5"/>
    <p:sldId id="267" r:id="rId6"/>
    <p:sldId id="268" r:id="rId7"/>
    <p:sldId id="261" r:id="rId8"/>
    <p:sldId id="262" r:id="rId9"/>
    <p:sldId id="264" r:id="rId10"/>
    <p:sldId id="265" r:id="rId11"/>
  </p:sldIdLst>
  <p:sldSz cx="14630400" cy="8229600"/>
  <p:notesSz cx="8229600" cy="14630400"/>
  <p:embeddedFontLst>
    <p:embeddedFont>
      <p:font typeface="Algerian" panose="04020705040A02060702" pitchFamily="82" charset="0"/>
      <p:regular r:id="rId13"/>
    </p:embeddedFont>
    <p:embeddedFont>
      <p:font typeface="DM Sans" pitchFamily="2" charset="0"/>
      <p:regular r:id="rId14"/>
      <p:bold r:id="rId15"/>
      <p:italic r:id="rId16"/>
      <p:boldItalic r:id="rId17"/>
    </p:embeddedFont>
    <p:embeddedFont>
      <p:font typeface="Libre Baskerville" panose="02000000000000000000" pitchFamily="2" charset="0"/>
      <p:regular r:id="rId18"/>
      <p:bold r:id="rId19"/>
      <p: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034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B7D25-1C4B-FA68-01B1-41FB39E1F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0623BE-048E-7837-EAEB-DCCE20A959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A0535-FACC-87ED-7FF2-075E472EE9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DF1DB-675F-1AA5-AFB6-867BBB8ED2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41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Smallest Palindrome Generator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224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Algerian" panose="04020705040A02060702" pitchFamily="82" charset="0"/>
                <a:ea typeface="DM Sans" pitchFamily="34" charset="-122"/>
                <a:cs typeface="DM Sans" pitchFamily="34" charset="-120"/>
              </a:rPr>
              <a:t>Made By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BT23CSE045 – Aryan Yadav</a:t>
            </a:r>
            <a:b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</a:b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BT23CSE055 – Pragyan Kantiwal</a:t>
            </a:r>
            <a:b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</a:b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BT23CSE056 – Ayush Gautam</a:t>
            </a:r>
            <a:b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</a:b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BT23CSE061 – Aryan Mane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</a:rPr>
              <a:t>BT23CSE066 – </a:t>
            </a:r>
            <a:r>
              <a:rPr lang="en-US" sz="1750" dirty="0" err="1">
                <a:solidFill>
                  <a:srgbClr val="454240"/>
                </a:solidFill>
                <a:latin typeface="DM Sans" pitchFamily="34" charset="0"/>
              </a:rPr>
              <a:t>Kovidhraj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</a:rPr>
              <a:t> </a:t>
            </a:r>
            <a:r>
              <a:rPr lang="en-US" sz="1750" dirty="0" err="1">
                <a:solidFill>
                  <a:srgbClr val="454240"/>
                </a:solidFill>
                <a:latin typeface="DM Sans" pitchFamily="34" charset="0"/>
              </a:rPr>
              <a:t>Kotegiri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1780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Questions?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7616"/>
            <a:ext cx="68474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So, What's the Big Idea?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727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Mission: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24216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Take any string and add the shortest ending to make it a palindrome.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3379827"/>
            <a:ext cx="3664744" cy="1677591"/>
          </a:xfrm>
          <a:prstGeom prst="roundRect">
            <a:avLst>
              <a:gd name="adj" fmla="val 8721"/>
            </a:avLst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6280190" y="3349347"/>
            <a:ext cx="3664744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7772340" y="303966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6537484" y="3946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abc → abcba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37484" y="4437221"/>
            <a:ext cx="31501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 "ba"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0171748" y="3379827"/>
            <a:ext cx="3664863" cy="1677591"/>
          </a:xfrm>
          <a:prstGeom prst="roundRect">
            <a:avLst>
              <a:gd name="adj" fmla="val 8721"/>
            </a:avLst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10171748" y="3349347"/>
            <a:ext cx="3664863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11663898" y="303966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0429042" y="3946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race → racecar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29042" y="4437221"/>
            <a:ext cx="31502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 "car"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5624393"/>
            <a:ext cx="7556421" cy="1677591"/>
          </a:xfrm>
          <a:prstGeom prst="roundRect">
            <a:avLst>
              <a:gd name="adj" fmla="val 8721"/>
            </a:avLst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6280190" y="5593913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5"/>
          <p:cNvSpPr/>
          <p:nvPr/>
        </p:nvSpPr>
        <p:spPr>
          <a:xfrm>
            <a:off x="9783889" y="526708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6537484" y="61913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aba → aba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6537484" y="6681788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Already a palindrome!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29483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700"/>
              </a:lnSpc>
            </a:pPr>
            <a:r>
              <a:rPr lang="en-US" sz="3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Palindrome Generation: 6-Step TM Procedure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2123599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Let our word be 'w' and its reverse be '</a:t>
            </a:r>
            <a:r>
              <a:rPr lang="en-US" sz="150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w_rev</a:t>
            </a: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’. 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99" y="2686882"/>
            <a:ext cx="578406" cy="12439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64958" y="2788444"/>
            <a:ext cx="6480989" cy="36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1. Startup &amp; Quick Palindrome Check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576108" y="3249459"/>
            <a:ext cx="678525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input word is placed on the tape and quickly checked to see if it is already a palindrome.</a:t>
            </a:r>
            <a:b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</a:b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99" y="4420614"/>
            <a:ext cx="578406" cy="130850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76108" y="4456096"/>
            <a:ext cx="649605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2. Copy Reverse into Safe Region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1576109" y="4833415"/>
            <a:ext cx="6496050" cy="895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machine scans the input from right to left, marking each letter and writing its lowercase copy into a distant safe region on the tape. </a:t>
            </a:r>
          </a:p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Make a reversed copy. </a:t>
            </a:r>
            <a:r>
              <a:rPr lang="en-US" sz="16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race → </a:t>
            </a:r>
            <a:r>
              <a:rPr lang="en-US" sz="1600" dirty="0" err="1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ecar</a:t>
            </a:r>
            <a:b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</a:b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99" y="6065282"/>
            <a:ext cx="578406" cy="171755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64958" y="6165643"/>
            <a:ext cx="6206848" cy="416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 Find the Longest Overlap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564958" y="6492029"/>
            <a:ext cx="6206847" cy="1290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TM compares the end of the original word with the start of the reversed copy to find the largest matching overlap. End of original matches beginning of reversed. </a:t>
            </a:r>
            <a:r>
              <a:rPr lang="en-US" sz="16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race + </a:t>
            </a:r>
            <a:r>
              <a:rPr lang="en-US" sz="1600" dirty="0" err="1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ecar</a:t>
            </a:r>
            <a:r>
              <a:rPr lang="en-US" sz="16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→ </a:t>
            </a:r>
            <a:r>
              <a:rPr lang="en-US" sz="1600" dirty="0" err="1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raceecar</a:t>
            </a: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(overlap 'e', k=1)</a:t>
            </a:r>
            <a:b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</a:br>
            <a:endParaRPr lang="en-US" sz="15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88FE62-79AB-76A8-C578-5CB88CFE2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6264" y="0"/>
            <a:ext cx="602855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246F8-9A90-7F01-C422-693990681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D0F222C-9C25-034A-7451-D01FBB2567FA}"/>
              </a:ext>
            </a:extLst>
          </p:cNvPr>
          <p:cNvSpPr/>
          <p:nvPr/>
        </p:nvSpPr>
        <p:spPr>
          <a:xfrm>
            <a:off x="793790" y="629483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700"/>
              </a:lnSpc>
            </a:pPr>
            <a:r>
              <a:rPr lang="en-US" sz="3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Palindrome Generation: 6-Step TM Procedure</a:t>
            </a:r>
            <a:endParaRPr lang="en-US" sz="37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414EB74-E155-7123-F55B-A8E0C12C550B}"/>
              </a:ext>
            </a:extLst>
          </p:cNvPr>
          <p:cNvSpPr/>
          <p:nvPr/>
        </p:nvSpPr>
        <p:spPr>
          <a:xfrm>
            <a:off x="793790" y="2123599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Let our word be 'w' and its reverse be 'w_rev'.</a:t>
            </a:r>
            <a:endParaRPr lang="en-US" sz="1500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C4146E43-6300-BDC8-702B-C4C3BE2F9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52" y="2648782"/>
            <a:ext cx="578406" cy="1633285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E6954DB2-B250-31AC-28D9-9A5D5DED21FE}"/>
              </a:ext>
            </a:extLst>
          </p:cNvPr>
          <p:cNvSpPr/>
          <p:nvPr/>
        </p:nvSpPr>
        <p:spPr>
          <a:xfrm>
            <a:off x="1564958" y="2752355"/>
            <a:ext cx="6876515" cy="358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4. Append the Remainder</a:t>
            </a:r>
            <a:endParaRPr lang="en-US" sz="20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EDB02EA2-8EA8-8800-F496-C2999021A5B4}"/>
              </a:ext>
            </a:extLst>
          </p:cNvPr>
          <p:cNvSpPr/>
          <p:nvPr/>
        </p:nvSpPr>
        <p:spPr>
          <a:xfrm>
            <a:off x="1564958" y="3242549"/>
            <a:ext cx="6785253" cy="944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machine appends the non-overlapping portion of the reversed string directly after the input. Grab non-overlapping part of reversed word. </a:t>
            </a:r>
            <a:r>
              <a:rPr lang="en-US" sz="1600" dirty="0" err="1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ecar</a:t>
            </a:r>
            <a:r>
              <a:rPr lang="en-US" sz="16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leftover is 'car'</a:t>
            </a: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Result: race + car = racecar</a:t>
            </a:r>
            <a:endParaRPr lang="en-US" sz="16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3530ACDD-CC59-DF81-3FBC-BF3427CD7B83}"/>
              </a:ext>
            </a:extLst>
          </p:cNvPr>
          <p:cNvSpPr/>
          <p:nvPr/>
        </p:nvSpPr>
        <p:spPr>
          <a:xfrm>
            <a:off x="1601748" y="5044429"/>
            <a:ext cx="299561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5. Halt &amp; Output</a:t>
            </a: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22D22114-AEC8-B078-9A9F-CC2EDB051EE4}"/>
              </a:ext>
            </a:extLst>
          </p:cNvPr>
          <p:cNvSpPr/>
          <p:nvPr/>
        </p:nvSpPr>
        <p:spPr>
          <a:xfrm>
            <a:off x="1564958" y="5623664"/>
            <a:ext cx="649605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TM enters its halt state, prints the completed palindrome, and logs the full tape trace.</a:t>
            </a:r>
            <a:endParaRPr lang="en-US" sz="1600" dirty="0"/>
          </a:p>
        </p:txBody>
      </p:sp>
      <p:pic>
        <p:nvPicPr>
          <p:cNvPr id="11" name="Image 3" descr="preencoded.png">
            <a:extLst>
              <a:ext uri="{FF2B5EF4-FFF2-40B4-BE49-F238E27FC236}">
                <a16:creationId xmlns:a16="http://schemas.microsoft.com/office/drawing/2014/main" id="{6613D5C6-7537-BE3F-C901-4F5BADAA8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052" y="4915496"/>
            <a:ext cx="578406" cy="16332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5EAD0B-76C2-33EB-2F3F-F6ECD1DE5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298" y="0"/>
            <a:ext cx="629510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96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1616B4-BD02-57C5-D1EC-CACBF929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014" y="4774032"/>
            <a:ext cx="9011908" cy="2267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B61AA0-BED0-A192-28FA-9B62E5FD3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014" y="2335555"/>
            <a:ext cx="7830643" cy="1857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5213EC-0F18-32C6-56C7-10B81294E060}"/>
              </a:ext>
            </a:extLst>
          </p:cNvPr>
          <p:cNvSpPr txBox="1"/>
          <p:nvPr/>
        </p:nvSpPr>
        <p:spPr>
          <a:xfrm>
            <a:off x="1248935" y="935919"/>
            <a:ext cx="7984273" cy="625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00"/>
              </a:lnSpc>
            </a:pPr>
            <a:r>
              <a:rPr lang="en-US" sz="2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Components of the Code</a:t>
            </a:r>
            <a:endParaRPr lang="en-US" sz="2400" dirty="0"/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610D8CAF-30E8-6072-CF64-0BA20244C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935" y="2213223"/>
            <a:ext cx="578406" cy="2102299"/>
          </a:xfrm>
          <a:prstGeom prst="rect">
            <a:avLst/>
          </a:prstGeom>
        </p:spPr>
      </p:pic>
      <p:pic>
        <p:nvPicPr>
          <p:cNvPr id="11" name="Image 3" descr="preencoded.png">
            <a:extLst>
              <a:ext uri="{FF2B5EF4-FFF2-40B4-BE49-F238E27FC236}">
                <a16:creationId xmlns:a16="http://schemas.microsoft.com/office/drawing/2014/main" id="{25904266-D566-4C5F-902D-738ADB26B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935" y="4774031"/>
            <a:ext cx="578406" cy="22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0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744CB5-1E83-5C02-DC01-3FCCB29E42E7}"/>
              </a:ext>
            </a:extLst>
          </p:cNvPr>
          <p:cNvSpPr txBox="1"/>
          <p:nvPr/>
        </p:nvSpPr>
        <p:spPr>
          <a:xfrm>
            <a:off x="1248935" y="935919"/>
            <a:ext cx="7984273" cy="625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00"/>
              </a:lnSpc>
            </a:pPr>
            <a:r>
              <a:rPr lang="en-US" sz="2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Components of the Code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122A2-90FF-6DD0-A42C-9C779BB93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766" y="1949857"/>
            <a:ext cx="12755755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87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447" y="594479"/>
            <a:ext cx="5318284" cy="641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"Marking" Trick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42447" y="1317784"/>
            <a:ext cx="5251847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How does it "remember" what it's doing?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42447" y="1946196"/>
            <a:ext cx="7631906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Problem: TM has terrible memory when copying. Solution: Marking!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242447" y="2505432"/>
            <a:ext cx="3713321" cy="2018467"/>
          </a:xfrm>
          <a:prstGeom prst="roundRect">
            <a:avLst>
              <a:gd name="adj" fmla="val 42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6455212" y="2718197"/>
            <a:ext cx="615672" cy="615672"/>
          </a:xfrm>
          <a:prstGeom prst="roundRect">
            <a:avLst>
              <a:gd name="adj" fmla="val 14850579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518" y="2887504"/>
            <a:ext cx="276939" cy="27693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455212" y="3539014"/>
            <a:ext cx="257746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Expanded Alphabet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6455212" y="3982760"/>
            <a:ext cx="3287792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Uses uppercase letters to mark.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0160913" y="2505432"/>
            <a:ext cx="3713440" cy="2018467"/>
          </a:xfrm>
          <a:prstGeom prst="roundRect">
            <a:avLst>
              <a:gd name="adj" fmla="val 42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10373678" y="2718197"/>
            <a:ext cx="615672" cy="615672"/>
          </a:xfrm>
          <a:prstGeom prst="roundRect">
            <a:avLst>
              <a:gd name="adj" fmla="val 14850579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42984" y="2887504"/>
            <a:ext cx="276939" cy="27693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373678" y="3539014"/>
            <a:ext cx="2862382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Example: abc → abC_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10373678" y="3982760"/>
            <a:ext cx="3287911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Mark 'c' as 'C'.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6242447" y="4729043"/>
            <a:ext cx="7631906" cy="2018467"/>
          </a:xfrm>
          <a:prstGeom prst="roundRect">
            <a:avLst>
              <a:gd name="adj" fmla="val 42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2"/>
          <p:cNvSpPr/>
          <p:nvPr/>
        </p:nvSpPr>
        <p:spPr>
          <a:xfrm>
            <a:off x="6455212" y="4941808"/>
            <a:ext cx="615672" cy="615672"/>
          </a:xfrm>
          <a:prstGeom prst="roundRect">
            <a:avLst>
              <a:gd name="adj" fmla="val 14850579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24518" y="5111115"/>
            <a:ext cx="276939" cy="27693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455212" y="5762625"/>
            <a:ext cx="2565202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Copy &amp; Mark</a:t>
            </a:r>
            <a:endParaRPr lang="en-US" sz="2000" dirty="0"/>
          </a:p>
        </p:txBody>
      </p:sp>
      <p:sp>
        <p:nvSpPr>
          <p:cNvPr id="20" name="Text 14"/>
          <p:cNvSpPr/>
          <p:nvPr/>
        </p:nvSpPr>
        <p:spPr>
          <a:xfrm>
            <a:off x="6455212" y="6206371"/>
            <a:ext cx="7206377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Write 'c', then mark 'b' as 'B'.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6242447" y="6978372"/>
            <a:ext cx="763190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Uppercase acts as a second track that marks which letters are already processed.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6288"/>
            <a:ext cx="89231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Building with "Mini-Machines"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575792"/>
            <a:ext cx="55393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Complex Machines from Simple Parts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2702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Functions in C code are TM Subroutines, like LEGO bricks.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40656"/>
            <a:ext cx="389870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M_start calls M_copy_reverse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185404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"Go make a backwards copy."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888337"/>
            <a:ext cx="4564975" cy="4564975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6731" y="3693795"/>
            <a:ext cx="339328" cy="3393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937790" y="3340656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M_copy_reverse calls M_find_overlap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937790" y="4185404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"Find the biggest match."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888337"/>
            <a:ext cx="4564975" cy="4564975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2604" y="4082296"/>
            <a:ext cx="339328" cy="3393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37790" y="5793224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M_find_overlap calls M_append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937790" y="663797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"Copy leftover letters."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888337"/>
            <a:ext cx="4564975" cy="4564975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64103" y="6308169"/>
            <a:ext cx="339328" cy="33932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239322" y="5970389"/>
            <a:ext cx="34531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M_append calls M_halt</a:t>
            </a:r>
            <a:endParaRPr lang="en-US" sz="2200" dirty="0"/>
          </a:p>
        </p:txBody>
      </p:sp>
      <p:sp>
        <p:nvSpPr>
          <p:cNvPr id="18" name="Text 10"/>
          <p:cNvSpPr/>
          <p:nvPr/>
        </p:nvSpPr>
        <p:spPr>
          <a:xfrm>
            <a:off x="793790" y="6460807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"Aaaand... stop. Done!"</a:t>
            </a:r>
            <a:endParaRPr lang="en-US" sz="175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888337"/>
            <a:ext cx="4564975" cy="4564975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38230" y="5919668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4803"/>
            <a:ext cx="6627852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What's the Big Takeaway?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3790" y="390429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We Learned</a:t>
            </a:r>
            <a:endParaRPr lang="en-US" sz="2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347" y="4535507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57087" y="452925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It's Solvable!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457087" y="4970502"/>
            <a:ext cx="573047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Problem is decidable/computable; TM can solve it and stops.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9273" y="4535507"/>
            <a:ext cx="306110" cy="30611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106013" y="4529257"/>
            <a:ext cx="277094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Code is an Algorithm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8106013" y="4970502"/>
            <a:ext cx="573059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 code is a clear, step-by-step recipe for the TM.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347" y="6038433"/>
            <a:ext cx="306110" cy="30611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57087" y="603218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Cool TM Tricks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457087" y="6473428"/>
            <a:ext cx="573047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Marking (uppercase/lowercase as checkbox)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457087" y="6871573"/>
            <a:ext cx="573047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Subroutines (chaining mini-machines)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457087" y="7269718"/>
            <a:ext cx="573047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Shuttling (bouncing back and forth)</a:t>
            </a:r>
            <a:endParaRPr lang="en-US" sz="16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9273" y="6038433"/>
            <a:ext cx="306110" cy="30611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8106013" y="603218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All the Same Power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8106013" y="6473428"/>
            <a:ext cx="573059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Done with a simple single-tape machine, no fancier machine needed!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555</Words>
  <Application>Microsoft Office PowerPoint</Application>
  <PresentationFormat>Custom</PresentationFormat>
  <Paragraphs>72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Libre Baskerville</vt:lpstr>
      <vt:lpstr>DM Sans</vt:lpstr>
      <vt:lpstr>Algerian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Pragyan</dc:creator>
  <cp:lastModifiedBy>Pragyan Kantiwal</cp:lastModifiedBy>
  <cp:revision>5</cp:revision>
  <dcterms:created xsi:type="dcterms:W3CDTF">2025-11-13T07:02:52Z</dcterms:created>
  <dcterms:modified xsi:type="dcterms:W3CDTF">2025-11-13T10:38:22Z</dcterms:modified>
</cp:coreProperties>
</file>